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D7F9B-B744-4EB6-9DC1-F336F3BFAE0D}" v="3" dt="2020-12-06T21:49:42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k Janssen" userId="0b74e7e4-794f-4b78-8238-7cba867674e3" providerId="ADAL" clId="{5A7D7F9B-B744-4EB6-9DC1-F336F3BFAE0D}"/>
    <pc:docChg chg="custSel modSld">
      <pc:chgData name="Luuk Janssen" userId="0b74e7e4-794f-4b78-8238-7cba867674e3" providerId="ADAL" clId="{5A7D7F9B-B744-4EB6-9DC1-F336F3BFAE0D}" dt="2020-12-07T07:35:02.605" v="6" actId="478"/>
      <pc:docMkLst>
        <pc:docMk/>
      </pc:docMkLst>
      <pc:sldChg chg="addSp delSp modSp mod delAnim modAnim">
        <pc:chgData name="Luuk Janssen" userId="0b74e7e4-794f-4b78-8238-7cba867674e3" providerId="ADAL" clId="{5A7D7F9B-B744-4EB6-9DC1-F336F3BFAE0D}" dt="2020-12-07T07:35:02.605" v="6" actId="478"/>
        <pc:sldMkLst>
          <pc:docMk/>
          <pc:sldMk cId="3036988604" sldId="257"/>
        </pc:sldMkLst>
        <pc:picChg chg="add del mod">
          <ac:chgData name="Luuk Janssen" userId="0b74e7e4-794f-4b78-8238-7cba867674e3" providerId="ADAL" clId="{5A7D7F9B-B744-4EB6-9DC1-F336F3BFAE0D}" dt="2020-12-07T07:35:02.605" v="6" actId="478"/>
          <ac:picMkLst>
            <pc:docMk/>
            <pc:sldMk cId="3036988604" sldId="257"/>
            <ac:picMk id="3" creationId="{CC5D9B0E-EBC8-4BC2-81C5-3601A129805C}"/>
          </ac:picMkLst>
        </pc:picChg>
        <pc:picChg chg="mod">
          <ac:chgData name="Luuk Janssen" userId="0b74e7e4-794f-4b78-8238-7cba867674e3" providerId="ADAL" clId="{5A7D7F9B-B744-4EB6-9DC1-F336F3BFAE0D}" dt="2020-12-06T21:49:16.790" v="1" actId="3626"/>
          <ac:picMkLst>
            <pc:docMk/>
            <pc:sldMk cId="3036988604" sldId="257"/>
            <ac:picMk id="4" creationId="{227040B4-D52D-4BF6-A447-C52B50009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8D0CA-096C-4E68-ADA6-50F482944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5B22CD-D5AB-4DA6-A5F2-B4C391DC1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332568-4268-4DA8-B640-B674DEC8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AB0901-275A-4426-8D4E-C3C40392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153A9E-2BCB-4684-8C46-219700CC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3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9E9D3-B8BF-46D8-AA3D-026245D0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E9039E-517F-4415-AF65-1F38D19F4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1F7732-269A-4AE1-A7DD-C2114967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D35EF0-372C-4F8F-85D0-36CC18AE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2E092B-4F0E-45AF-9C63-BBAE5347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95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8C9134-D8A2-4E52-A0B8-73C1E7283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4A42E2-59F5-49E4-A98C-67113D23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673834-150C-44F2-96EC-8216CA6D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2978C7-FADA-4454-8212-842AF763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B373D3-E26A-42BA-9882-757D9181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75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900BA-0DF6-4321-BAF7-868B3B57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706A10-73EA-42C5-A49C-793840231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0F8F46-87B1-4AE8-82C8-22CD40F0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203FB-A401-4229-AF80-63AE0102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03D9B-B602-4654-A87F-9F302795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68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2A89-B2C2-42D2-86A0-F7477D94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9C3AA9-1895-4222-8D9A-0D5E4A69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9DC78C-D253-47E1-AC90-C951DE8A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57DE41-495E-4C99-90B4-8E20F81B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428835-D682-45D0-9E84-7AE018C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5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66699-37EF-48B9-B055-F7D7EABD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A02BF-CFDC-46ED-99E1-C8C6AB6B9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805E0C-E206-4EB1-9DFE-868168428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D565D3-E34D-4485-85CD-EAFAAD2A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FC5ED7-99F3-4E2C-9A03-C7EC3663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38CEE9-F082-403C-A1D1-A6723B5F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20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1A9F2-4FBD-4F44-A156-8A475FED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1A7FCE-DDF2-45BB-AD59-D80172BBE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EF5C97-8061-4E3A-ABA7-0017A386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CE43AE-3722-42AF-A7DA-1CCFB94FA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ADDA6F-54A7-4E18-8B83-A83E99F74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B10F6F-349A-48CB-9E99-A4F529D1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71ACF8-655F-4F40-9A4A-054EE8A4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30CDC4-E48B-4535-8026-629C9638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5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23CDC-393B-4651-98D6-C4F73975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BA9087-2287-49D4-BFC8-B123E6CB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A1194B-7F6D-4002-8CDC-19C16FEF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E9BB9B-217D-47C0-9820-D59D367E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2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CD46B8-7D01-4117-81C4-6280015D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9FA373-DBD9-4995-9F2E-1DDCE3A1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95F606-4C5A-4DD7-81BD-93FCE98A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711BC-ED08-4291-8CBB-193EBCD4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5DCFC-7CBA-49D4-9E5A-B0A942AD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70B364-043E-435D-A88E-B7EFB739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75A0E8-C67A-4D46-9A3C-D4060957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5A70CD-B1A5-46CB-9512-524D1D5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0865D2-A08A-4078-B308-BD1D71DB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94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E332F-FCF6-492B-A159-194D699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D605FB-80D3-409A-B619-26EAF6CEB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7CD2B2-6EB2-4526-90C9-954DDCA4E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49C455-BD52-44A4-BBDF-BDEEFBAE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392E04-CFE0-4A24-A3B6-7D9E0D73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B1ECAD-8B2F-45F9-9A15-EA6C6C7D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72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4F1D1E0-58A4-40FD-8585-593C6AFB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DB0F5E-18AD-4E9D-A1D1-5D5B49F3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F190D0-EE43-4452-9115-ABEB7C788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CD2B-CDE0-4B77-9EB3-C8532E3D000C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57279F-8112-492A-A358-7A59AC91B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4FF09-5BA4-4467-AFB5-8738944C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C940-2193-442F-9FF7-3CFECDE95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7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v3jSpavH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8EC3C-4A9E-49B8-BB0D-BAA0DCCA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Introductie op technasium onderwijs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7040B4-D52D-4BF6-A447-C52B50009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036" r="-1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3698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29A654-D5DE-4800-AAA9-E28DB76E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50801-C55A-4C07-B032-2A98BFB0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4havo/4 vwo 	2 verplichte projecten + 1 keuzeproject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r>
              <a:rPr lang="nl-NL" sz="2000">
                <a:solidFill>
                  <a:srgbClr val="000000"/>
                </a:solidFill>
              </a:rPr>
              <a:t>5 vwo 		2 keuzeprojecten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r>
              <a:rPr lang="nl-NL" sz="2000">
                <a:solidFill>
                  <a:srgbClr val="000000"/>
                </a:solidFill>
              </a:rPr>
              <a:t>5havo / 6 vwo	De meesterproef</a:t>
            </a:r>
          </a:p>
          <a:p>
            <a:pPr marL="457200" lvl="1" indent="0">
              <a:buNone/>
            </a:pPr>
            <a:endParaRPr lang="nl-NL" sz="200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sz="200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43950FE-5959-408A-AFE0-A9A587B0D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r="-2" b="5937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1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C87E1B-43E5-4A11-843C-6FF26967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6" y="2920884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Bouwend</a:t>
            </a:r>
            <a:r>
              <a:rPr lang="en-US" dirty="0">
                <a:solidFill>
                  <a:srgbClr val="000000"/>
                </a:solidFill>
              </a:rPr>
              <a:t> Nederland </a:t>
            </a:r>
            <a:r>
              <a:rPr lang="en-US" dirty="0" err="1">
                <a:solidFill>
                  <a:srgbClr val="000000"/>
                </a:solidFill>
              </a:rPr>
              <a:t>Innovatieprijs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st, weg, scène, snelwe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5BDCF017-2D69-41B8-A569-EA4F0B9DB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466" r="3265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67C9B98-2BB3-41C7-8618-A78B7A3B1C9A}"/>
              </a:ext>
            </a:extLst>
          </p:cNvPr>
          <p:cNvSpPr txBox="1"/>
          <p:nvPr/>
        </p:nvSpPr>
        <p:spPr>
          <a:xfrm>
            <a:off x="2111774" y="5295225"/>
            <a:ext cx="343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Chromosoombrug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55886E-76B9-4FCF-92EB-B8CD299B5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24" t="17217" r="9527" b="18859"/>
          <a:stretch/>
        </p:blipFill>
        <p:spPr>
          <a:xfrm>
            <a:off x="572789" y="326840"/>
            <a:ext cx="4562438" cy="23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846083-C876-4634-B77E-3759C7AF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000000"/>
                </a:solidFill>
              </a:rPr>
              <a:t>Wat moet je als leerling meebrengen?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21F2E-F635-4E70-AB23-D904C58E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Interesse in bèta en techniek</a:t>
            </a:r>
          </a:p>
          <a:p>
            <a:r>
              <a:rPr lang="nl-NL" sz="2000">
                <a:solidFill>
                  <a:srgbClr val="000000"/>
                </a:solidFill>
              </a:rPr>
              <a:t>Interesse in zowel ontwerpen als onderzoeken</a:t>
            </a:r>
          </a:p>
          <a:p>
            <a:r>
              <a:rPr lang="nl-NL" sz="2000">
                <a:solidFill>
                  <a:srgbClr val="000000"/>
                </a:solidFill>
              </a:rPr>
              <a:t>Een zelfstandige werkhouding</a:t>
            </a:r>
          </a:p>
          <a:p>
            <a:r>
              <a:rPr lang="nl-NL" sz="2000">
                <a:solidFill>
                  <a:srgbClr val="000000"/>
                </a:solidFill>
              </a:rPr>
              <a:t>De motivatie om jezelf uit te dagen iets extra’s te doen</a:t>
            </a:r>
          </a:p>
          <a:p>
            <a:r>
              <a:rPr lang="nl-NL" sz="2000">
                <a:solidFill>
                  <a:srgbClr val="000000"/>
                </a:solidFill>
              </a:rPr>
              <a:t>Het vermogen om samen te werken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93854B-94F2-4D94-ABD7-2AF8E169C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369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793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BAE81C-79A2-495A-869C-2AC0FDD2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Wat leer je bij O&amp;O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899C6-0ED8-4EED-ACF7-8327F4D7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Competentieontwikkeling staat centraal.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Het blijkt dat technasiumleerlingen: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b="1" i="0">
                <a:solidFill>
                  <a:srgbClr val="000000"/>
                </a:solidFill>
                <a:effectLst/>
                <a:latin typeface="Open Sans"/>
              </a:rPr>
              <a:t>communicatief</a:t>
            </a:r>
            <a:r>
              <a:rPr lang="nl-NL" sz="1700" b="0" i="0">
                <a:solidFill>
                  <a:srgbClr val="000000"/>
                </a:solidFill>
                <a:effectLst/>
                <a:latin typeface="Open Sans"/>
              </a:rPr>
              <a:t> 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b="1" i="0">
                <a:solidFill>
                  <a:srgbClr val="000000"/>
                </a:solidFill>
                <a:effectLst/>
                <a:latin typeface="Open Sans"/>
              </a:rPr>
              <a:t>ondernemend</a:t>
            </a:r>
            <a:r>
              <a:rPr lang="nl-NL" sz="1700" b="0" i="0">
                <a:solidFill>
                  <a:srgbClr val="000000"/>
                </a:solidFill>
                <a:effectLst/>
                <a:latin typeface="Open Sans"/>
              </a:rPr>
              <a:t> gedrag tonen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b="1" i="0">
                <a:solidFill>
                  <a:srgbClr val="000000"/>
                </a:solidFill>
                <a:effectLst/>
                <a:latin typeface="Open Sans"/>
              </a:rPr>
              <a:t>creatief</a:t>
            </a:r>
            <a:r>
              <a:rPr lang="nl-NL" sz="1700" b="0" i="0">
                <a:solidFill>
                  <a:srgbClr val="000000"/>
                </a:solidFill>
                <a:effectLst/>
                <a:latin typeface="Open Sans"/>
              </a:rPr>
              <a:t> handelen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i="0">
                <a:solidFill>
                  <a:srgbClr val="000000"/>
                </a:solidFill>
                <a:effectLst/>
                <a:latin typeface="Open Sans"/>
              </a:rPr>
              <a:t>in staat zijn </a:t>
            </a:r>
            <a:r>
              <a:rPr lang="nl-NL" sz="1700" b="1" i="0">
                <a:solidFill>
                  <a:srgbClr val="000000"/>
                </a:solidFill>
                <a:effectLst/>
                <a:latin typeface="Open Sans"/>
              </a:rPr>
              <a:t>zelfsturend </a:t>
            </a:r>
            <a:r>
              <a:rPr lang="nl-NL" sz="1700" i="0">
                <a:solidFill>
                  <a:srgbClr val="000000"/>
                </a:solidFill>
                <a:effectLst/>
                <a:latin typeface="Open Sans"/>
              </a:rPr>
              <a:t>de eigen ontwikkeling te stimuleren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b="1" i="0">
                <a:solidFill>
                  <a:srgbClr val="000000"/>
                </a:solidFill>
                <a:effectLst/>
                <a:latin typeface="Open Sans"/>
              </a:rPr>
              <a:t>projectmatig</a:t>
            </a:r>
            <a:r>
              <a:rPr lang="nl-NL" sz="1700" b="0" i="0">
                <a:solidFill>
                  <a:srgbClr val="000000"/>
                </a:solidFill>
                <a:effectLst/>
                <a:latin typeface="Open Sans"/>
              </a:rPr>
              <a:t> werken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b="0" i="0">
                <a:solidFill>
                  <a:srgbClr val="000000"/>
                </a:solidFill>
                <a:effectLst/>
                <a:latin typeface="Open Sans"/>
              </a:rPr>
              <a:t>opdrachten </a:t>
            </a:r>
            <a:r>
              <a:rPr lang="nl-NL" sz="1700" b="1" i="0">
                <a:solidFill>
                  <a:srgbClr val="000000"/>
                </a:solidFill>
                <a:effectLst/>
                <a:latin typeface="Open Sans"/>
              </a:rPr>
              <a:t>samenwerkend</a:t>
            </a:r>
            <a:r>
              <a:rPr lang="nl-NL" sz="1700" b="0" i="0">
                <a:solidFill>
                  <a:srgbClr val="000000"/>
                </a:solidFill>
                <a:effectLst/>
                <a:latin typeface="Open Sans"/>
              </a:rPr>
              <a:t> kunnen uitvoeren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DF5FB4-D632-4A6E-8E07-BA8FE635F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564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D8CE33-8F8D-4F71-846A-29E2BC1D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rgbClr val="000000"/>
                </a:solidFill>
              </a:rPr>
              <a:t>Technasium certificaat en doorstroom HO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FECB0-FC58-4D17-B0FD-64E381D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Naast het diploma ontvangt een leerling het Technasium certificaat.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r>
              <a:rPr lang="nl-NL" sz="2000">
                <a:solidFill>
                  <a:srgbClr val="000000"/>
                </a:solidFill>
              </a:rPr>
              <a:t>Veel leerlingen stromen door naar een bèta-technische vervolgopleiding</a:t>
            </a:r>
          </a:p>
          <a:p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8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A022D28-11A7-4DEF-BC80-1BEED7620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5" r="497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392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C849D8AB6504FAACAFE94B51DD949" ma:contentTypeVersion="16" ma:contentTypeDescription="Een nieuw document maken." ma:contentTypeScope="" ma:versionID="135c8ef5a9a86c8e029fc6c86384fe13">
  <xsd:schema xmlns:xsd="http://www.w3.org/2001/XMLSchema" xmlns:xs="http://www.w3.org/2001/XMLSchema" xmlns:p="http://schemas.microsoft.com/office/2006/metadata/properties" xmlns:ns2="ebd98fa0-791c-4abd-8cf8-43c81b29fef1" xmlns:ns3="1d264b9a-4793-4fa2-8701-fdb3c8fd4e1f" targetNamespace="http://schemas.microsoft.com/office/2006/metadata/properties" ma:root="true" ma:fieldsID="c7fab2b09de3490e9e8fc042c85e5752" ns2:_="" ns3:_="">
    <xsd:import namespace="ebd98fa0-791c-4abd-8cf8-43c81b29fef1"/>
    <xsd:import namespace="1d264b9a-4793-4fa2-8701-fdb3c8fd4e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98fa0-791c-4abd-8cf8-43c81b29f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52e8d5-70d4-4616-bfd2-f8bf7ce3318e}" ma:internalName="TaxCatchAll" ma:showField="CatchAllData" ma:web="ebd98fa0-791c-4abd-8cf8-43c81b29f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64b9a-4793-4fa2-8701-fdb3c8fd4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70cc02-d3d1-4bc7-8778-9184f24df9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64b9a-4793-4fa2-8701-fdb3c8fd4e1f">
      <Terms xmlns="http://schemas.microsoft.com/office/infopath/2007/PartnerControls"/>
    </lcf76f155ced4ddcb4097134ff3c332f>
    <TaxCatchAll xmlns="ebd98fa0-791c-4abd-8cf8-43c81b29fef1" xsi:nil="true"/>
  </documentManagement>
</p:properties>
</file>

<file path=customXml/itemProps1.xml><?xml version="1.0" encoding="utf-8"?>
<ds:datastoreItem xmlns:ds="http://schemas.openxmlformats.org/officeDocument/2006/customXml" ds:itemID="{E0C03417-FFAF-4E62-B472-732F0B8A535B}"/>
</file>

<file path=customXml/itemProps2.xml><?xml version="1.0" encoding="utf-8"?>
<ds:datastoreItem xmlns:ds="http://schemas.openxmlformats.org/officeDocument/2006/customXml" ds:itemID="{3F8D9974-A24B-42CD-8EF4-F7DD2ECDBA6C}"/>
</file>

<file path=customXml/itemProps3.xml><?xml version="1.0" encoding="utf-8"?>
<ds:datastoreItem xmlns:ds="http://schemas.openxmlformats.org/officeDocument/2006/customXml" ds:itemID="{EB169480-5280-4553-8A77-6ED0B020B5A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Breedbeeld</PresentationFormat>
  <Paragraphs>30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Wingdings</vt:lpstr>
      <vt:lpstr>Kantoorthema</vt:lpstr>
      <vt:lpstr>Introductie op technasium onderwijs</vt:lpstr>
      <vt:lpstr>Programma</vt:lpstr>
      <vt:lpstr>Bouwend Nederland Innovatieprijs</vt:lpstr>
      <vt:lpstr>Wat moet je als leerling meebrengen?</vt:lpstr>
      <vt:lpstr>Wat leer je bij O&amp;O</vt:lpstr>
      <vt:lpstr>Technasium certificaat en doorstroom 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op technasium onderwijs</dc:title>
  <dc:creator>Joost Roelse</dc:creator>
  <cp:lastModifiedBy>Luuk Janssen</cp:lastModifiedBy>
  <cp:revision>1</cp:revision>
  <dcterms:created xsi:type="dcterms:W3CDTF">2020-12-03T16:10:13Z</dcterms:created>
  <dcterms:modified xsi:type="dcterms:W3CDTF">2020-12-07T07:35:04Z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0x01010095BC849D8AB6504FAACAFE94B51DD949</vt:lpwstr>
  </property>
</Properties>
</file>